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71" r:id="rId3"/>
    <p:sldId id="257" r:id="rId4"/>
    <p:sldId id="259" r:id="rId5"/>
    <p:sldId id="260" r:id="rId6"/>
    <p:sldId id="269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1F9C0A-7C99-4D9D-879D-B6DB5D5987E4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72C44B-BF44-4792-96FA-033BD498D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385C2-D51C-4489-81B2-BECD6FCF90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00B75-40F9-419C-A1C3-0BAFACBD4D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40706-443C-4A14-8734-4BAE2B9D6F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E08D7-B7B6-4214-B05A-93059524B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151B7-8E44-45AA-A85B-053DE0747F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504CE-55A9-4144-87F9-E32424C262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E00D-8C56-491E-A702-60ACC759A4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9A31C-AC14-49BE-9F10-E4C87DB30B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DF4BA-FF59-4877-9FA9-C264F159E4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86A28-9CBB-4F84-834A-8505A07FAC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B9649-541D-4181-ABB6-76B820B506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F6D1E-846C-4D0D-8F93-2C068C02DE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68E87-6675-4DE6-BE11-4B99D19994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2049-D568-4BF5-8F60-1941D6C32FE5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3AD678-24F1-4CC5-BE15-3B289E0DD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7AF7-B93E-4C60-8124-5CFDD5BE160A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39DE-0661-4717-AB78-B1A60C3AD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B4FE-D7B9-44FF-A94E-42F6EA6D9F72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7EB0-D608-43EF-9F35-70B711A79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F71C-7F98-48DF-A6F7-C53F579870A2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734A-A7CA-4A20-B9A0-FE6BF1DB0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D2D0-568C-4583-B930-9968ABDA9474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EBA8-D607-4515-982B-53F26689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E694-FE16-42D9-8C8B-00B532CD76C9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8BF1-C2D0-4F28-8614-B33925502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47F4-D469-4784-968F-7F51D450A5C6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CE84-9CCF-4FF9-844B-1F23454B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61C-EC29-44D0-BF02-D9746ECEE647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0763-8283-47ED-A660-FD25DC5B7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3806-D9F0-4AEB-A942-FD2EFC6B84A1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894D-A3CB-4916-9134-E70C3DFC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4588-1DCC-4202-A0D2-5463A1760A4B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0E76-EBF8-4053-A681-AEC4ACBA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67C1-1364-4692-BEE4-834530CB579B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F777-35E7-435C-9906-070355CB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874AC56-C5F7-43D6-94A8-E3D802FFEDC2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17E4C3C-24C7-4EEB-91DF-D6A8E0E8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3" r:id="rId2"/>
    <p:sldLayoutId id="2147483771" r:id="rId3"/>
    <p:sldLayoutId id="2147483764" r:id="rId4"/>
    <p:sldLayoutId id="2147483765" r:id="rId5"/>
    <p:sldLayoutId id="2147483766" r:id="rId6"/>
    <p:sldLayoutId id="2147483767" r:id="rId7"/>
    <p:sldLayoutId id="2147483772" r:id="rId8"/>
    <p:sldLayoutId id="2147483773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olytechnic.com/mechanical/learn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ging.org/Design/pg1_4.html" TargetMode="External"/><Relationship Id="rId13" Type="http://schemas.openxmlformats.org/officeDocument/2006/relationships/hyperlink" Target="http://www.ent.ohiou.edu/~raub/manufacturing/forging.htm" TargetMode="External"/><Relationship Id="rId3" Type="http://schemas.openxmlformats.org/officeDocument/2006/relationships/hyperlink" Target="http://www.weldaloy.com/downloads/FIA-MechancalPropertiesforforgingalloys.pdf" TargetMode="External"/><Relationship Id="rId7" Type="http://schemas.openxmlformats.org/officeDocument/2006/relationships/hyperlink" Target="http://www.forging.org/facts/faq3.htm" TargetMode="External"/><Relationship Id="rId12" Type="http://schemas.openxmlformats.org/officeDocument/2006/relationships/hyperlink" Target="http://en.wikipedia.org/wiki/Forg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ging.org/fierf/pdf/japanesesword.pdf" TargetMode="External"/><Relationship Id="rId11" Type="http://schemas.openxmlformats.org/officeDocument/2006/relationships/hyperlink" Target="http://www.steelforge.com/forgings/historyofforgings.htm" TargetMode="External"/><Relationship Id="rId5" Type="http://schemas.openxmlformats.org/officeDocument/2006/relationships/hyperlink" Target="http://www.advancesourcing.com/pdf/Forgings%20PDF.pdf" TargetMode="External"/><Relationship Id="rId10" Type="http://schemas.openxmlformats.org/officeDocument/2006/relationships/hyperlink" Target="http://www.efunda.com/processes/metal_processing/forging.cfm" TargetMode="External"/><Relationship Id="rId4" Type="http://schemas.openxmlformats.org/officeDocument/2006/relationships/hyperlink" Target="http://www.weldaloy.com/downloads/FIA-HowForgingsCompare.pdf" TargetMode="External"/><Relationship Id="rId9" Type="http://schemas.openxmlformats.org/officeDocument/2006/relationships/hyperlink" Target="http://www.scotforge.com/sf_facts_forgingadv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cpolytechnic.com/contact-u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ul-chen-swords.com/content/images/katana-forging-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Forging</a:t>
            </a:r>
          </a:p>
        </p:txBody>
      </p:sp>
      <p:sp>
        <p:nvSpPr>
          <p:cNvPr id="5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6215063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Visit for more Learning Resources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Forging as compared to other manufacturing Processes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362200"/>
            <a:ext cx="700405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Part Integrity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Directional Strength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Grain structure is refined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Structural Strength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Eliminates internal voids and gas pockets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Impact strength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Forging improves fracture toughness, impact toughness and fatigue strength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200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181600" y="4038600"/>
            <a:ext cx="2667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http://www.sssforge.com/images/pic-03.gif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Part Flexibility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Variety of sizes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Not limited to size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Variety of Shapes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Not limited to shape</a:t>
            </a:r>
          </a:p>
          <a:p>
            <a:pPr eaLnBrk="1" hangingPunct="1">
              <a:buFont typeface="Arial" pitchFamily="34" charset="0"/>
              <a:buChar char="•"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Metallurgical spectrum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All types of metals and alloys can be forged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800600" y="3352800"/>
            <a:ext cx="3733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http://www.shuennyueh.com.tw/eng/FILE/2.JPG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20177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Disadvantages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of die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For small production quantity cost of die can be too expensive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Finishing is required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smtClean="0"/>
              <a:t>Surface finish is poor in this process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572000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00" i="1" u="sng" dirty="0" smtClean="0"/>
              <a:t>Bibliography</a:t>
            </a:r>
            <a:endParaRPr lang="en-US" sz="3300" u="sng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300" dirty="0" smtClean="0"/>
              <a:t>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Manufacturing Science by </a:t>
            </a:r>
            <a:r>
              <a:rPr lang="en-US" dirty="0" err="1" smtClean="0"/>
              <a:t>Amitabh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r>
              <a:rPr lang="en-US" dirty="0" smtClean="0"/>
              <a:t> and Ashok Kumar </a:t>
            </a:r>
            <a:r>
              <a:rPr lang="en-US" dirty="0" err="1" smtClean="0"/>
              <a:t>Mallik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3"/>
              </a:rPr>
              <a:t>http://www.weldaloy.com/downloads/FIA-MechancalPropertiesforforgingalloys.pdf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4"/>
              </a:rPr>
              <a:t>http://www.weldaloy.com/downloads/FIA-HowForgingsCompare.pdf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5"/>
              </a:rPr>
              <a:t>http://www.advancesourcing.com/pdf/Forgings%20PDF.pdf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6"/>
              </a:rPr>
              <a:t>http://www.forging.org/fierf/pdf/japanesesword.pdf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00" i="1" u="sng" dirty="0" smtClean="0"/>
              <a:t>Other References</a:t>
            </a:r>
            <a:endParaRPr lang="en-US" sz="3300" u="sng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7"/>
              </a:rPr>
              <a:t>http://www.forging.org/facts/faq3.htm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8"/>
              </a:rPr>
              <a:t>http://www.forging.org/Design/pg1_4.html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9"/>
              </a:rPr>
              <a:t>http://www.scotforge.com/sf_facts_forgingadv.htm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10"/>
              </a:rPr>
              <a:t>http://www.efunda.com/processes/metal_processing/forging.cfm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11"/>
              </a:rPr>
              <a:t>http://www.steelforge.com/forgings/historyofforgings.htm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12"/>
              </a:rPr>
              <a:t>http://en.wikipedia.org/wiki/Forging#Advantages_and_disadvantages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hlinkClick r:id="rId13"/>
              </a:rPr>
              <a:t>http://www.ent.ohiou.edu/~raub/manufacturing/forging.htm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89150"/>
            <a:ext cx="7772400" cy="1349375"/>
          </a:xfrm>
          <a:solidFill>
            <a:schemeClr val="hlink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0066"/>
                </a:solidFill>
              </a:rPr>
              <a:t>EXTRUSION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 and select proper manufacturing process for a specific component.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Extrusion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125538"/>
            <a:ext cx="8007350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compression forming process in which the work metal is forced to flow through a die opening to produce a desired cross-sectional shape.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variety of sections possible (hot extrusion)</a:t>
            </a:r>
          </a:p>
          <a:p>
            <a:pPr lvl="1" eaLnBrk="1" hangingPunct="1"/>
            <a:r>
              <a:rPr lang="en-US" smtClean="0"/>
              <a:t>grain structure and strength enhancement (cold)</a:t>
            </a:r>
          </a:p>
          <a:p>
            <a:pPr lvl="1" eaLnBrk="1" hangingPunct="1"/>
            <a:r>
              <a:rPr lang="en-US" smtClean="0"/>
              <a:t>close tolerance (cold)</a:t>
            </a:r>
          </a:p>
          <a:p>
            <a:pPr lvl="1" eaLnBrk="1" hangingPunct="1"/>
            <a:r>
              <a:rPr lang="en-US" smtClean="0"/>
              <a:t>no material wastage.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/>
              <a:t>EXTRUSIONS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44600"/>
            <a:ext cx="6553200" cy="54832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/>
              <a:t>STANDARD EXTRUSIONS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052513"/>
            <a:ext cx="7058025" cy="582771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and select proper manufacturing process for a specific component.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285875"/>
            <a:ext cx="3711575" cy="830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Extrusions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727075"/>
            <a:ext cx="5114925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31825" y="2598738"/>
            <a:ext cx="15208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600" b="1">
                <a:latin typeface="Times New Roman" pitchFamily="18" charset="0"/>
              </a:rPr>
              <a:t>Figure 15.2  Extrusions, and examples of products made by sectioning off extrusions.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Extrusion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Direct Extrusion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The ram forces the work billet metal to move forward to pass through the die opening.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Indirect Extrusion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The die is mounted to the ram rather than at the opposite end of the extruder container housing.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5175" y="244475"/>
            <a:ext cx="66040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Direct Extrusion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1423988"/>
            <a:ext cx="8224837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54125" y="5780088"/>
            <a:ext cx="68167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600" b="1">
                <a:latin typeface="Times New Roman" pitchFamily="18" charset="0"/>
              </a:rPr>
              <a:t>Figure 15.1  Schematic illustration of the direct extrusion process.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Direct Extrusion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51500" y="2808288"/>
            <a:ext cx="3168650" cy="3287712"/>
          </a:xfrm>
        </p:spPr>
        <p:txBody>
          <a:bodyPr/>
          <a:lstStyle/>
          <a:p>
            <a:pPr marL="171450" indent="-171450" eaLnBrk="1" hangingPunct="1">
              <a:buFont typeface="Wingdings" pitchFamily="2" charset="2"/>
              <a:buNone/>
            </a:pPr>
            <a:r>
              <a:rPr lang="en-US" smtClean="0"/>
              <a:t>Friction increases the extrusion force.</a:t>
            </a:r>
          </a:p>
          <a:p>
            <a:pPr marL="171450" indent="-171450" eaLnBrk="1" hangingPunct="1">
              <a:buFont typeface="Wingdings" pitchFamily="2" charset="2"/>
              <a:buNone/>
            </a:pPr>
            <a:r>
              <a:rPr lang="en-US" smtClean="0"/>
              <a:t>Hollow section is formed using a mandrel.</a:t>
            </a:r>
          </a:p>
          <a:p>
            <a:pPr marL="171450" indent="-171450" eaLnBrk="1" hangingPunct="1">
              <a:buFont typeface="Wingdings" pitchFamily="2" charset="2"/>
              <a:buNone/>
            </a:pPr>
            <a:endParaRPr lang="en-US" smtClean="0"/>
          </a:p>
          <a:p>
            <a:pPr marL="171450" indent="-171450" eaLnBrk="1" hangingPunct="1"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11268" name="Picture 4" descr="~MAX1848"/>
          <p:cNvPicPr>
            <a:picLocks noChangeAspect="1" noChangeArrowheads="1"/>
          </p:cNvPicPr>
          <p:nvPr/>
        </p:nvPicPr>
        <p:blipFill>
          <a:blip r:embed="rId2" cstate="print"/>
          <a:srcRect l="31741" t="76234" r="19569" b="9515"/>
          <a:stretch>
            <a:fillRect/>
          </a:stretch>
        </p:blipFill>
        <p:spPr bwMode="auto">
          <a:xfrm>
            <a:off x="395288" y="1052513"/>
            <a:ext cx="51054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~MAX2293"/>
          <p:cNvPicPr>
            <a:picLocks noChangeAspect="1" noChangeArrowheads="1"/>
          </p:cNvPicPr>
          <p:nvPr/>
        </p:nvPicPr>
        <p:blipFill>
          <a:blip r:embed="rId3" cstate="print"/>
          <a:srcRect l="32375" t="19609" r="17656" b="64357"/>
          <a:stretch>
            <a:fillRect/>
          </a:stretch>
        </p:blipFill>
        <p:spPr bwMode="auto">
          <a:xfrm>
            <a:off x="395288" y="3276600"/>
            <a:ext cx="5105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~MAX2293"/>
          <p:cNvPicPr>
            <a:picLocks noChangeAspect="1" noChangeArrowheads="1"/>
          </p:cNvPicPr>
          <p:nvPr/>
        </p:nvPicPr>
        <p:blipFill>
          <a:blip r:embed="rId4" cstate="print"/>
          <a:srcRect l="32375" t="38518" r="17656" b="54727"/>
          <a:stretch>
            <a:fillRect/>
          </a:stretch>
        </p:blipFill>
        <p:spPr bwMode="auto">
          <a:xfrm>
            <a:off x="395288" y="5718175"/>
            <a:ext cx="38862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346075"/>
            <a:ext cx="7489825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solidFill>
                  <a:schemeClr val="tx1"/>
                </a:solidFill>
              </a:rPr>
              <a:t>Indirect </a:t>
            </a:r>
            <a:r>
              <a:rPr lang="en-US" sz="4000"/>
              <a:t>Extrusion</a:t>
            </a:r>
          </a:p>
        </p:txBody>
      </p:sp>
      <p:pic>
        <p:nvPicPr>
          <p:cNvPr id="12291" name="Picture 3" descr="F15"/>
          <p:cNvPicPr>
            <a:picLocks noChangeAspect="1" noChangeArrowheads="1"/>
          </p:cNvPicPr>
          <p:nvPr/>
        </p:nvPicPr>
        <p:blipFill>
          <a:blip r:embed="rId2" cstate="print"/>
          <a:srcRect r="45966"/>
          <a:stretch>
            <a:fillRect/>
          </a:stretch>
        </p:blipFill>
        <p:spPr bwMode="auto">
          <a:xfrm>
            <a:off x="622300" y="1312863"/>
            <a:ext cx="782002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9788" y="5986463"/>
            <a:ext cx="573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500">
                <a:latin typeface="Times New Roman" pitchFamily="18" charset="0"/>
              </a:rPr>
              <a:t>Figure 15.3  Types of extrusion: (a) indirect; (b) hydrostatic; (c) lateral.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2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Indirect Extrusion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156200" y="1905000"/>
            <a:ext cx="3689350" cy="4191000"/>
          </a:xfrm>
        </p:spPr>
        <p:txBody>
          <a:bodyPr/>
          <a:lstStyle/>
          <a:p>
            <a:pPr marL="171450" indent="-171450" eaLnBrk="1" hangingPunct="1">
              <a:buFont typeface="Wingdings" pitchFamily="2" charset="2"/>
              <a:buNone/>
            </a:pPr>
            <a:r>
              <a:rPr lang="en-US" sz="2800" smtClean="0"/>
              <a:t>Metal is forced to flow through the die in an opposite direction to the ram’s motion.</a:t>
            </a:r>
          </a:p>
          <a:p>
            <a:pPr marL="171450" indent="-171450" eaLnBrk="1" hangingPunct="1">
              <a:buFont typeface="Wingdings" pitchFamily="2" charset="2"/>
              <a:buNone/>
            </a:pPr>
            <a:r>
              <a:rPr lang="en-US" sz="2800" smtClean="0"/>
              <a:t>Lower extrusion force as the work billet metal is not moving relative to the container wall.</a:t>
            </a:r>
          </a:p>
        </p:txBody>
      </p:sp>
      <p:pic>
        <p:nvPicPr>
          <p:cNvPr id="13316" name="Picture 4" descr="~MAX3464"/>
          <p:cNvPicPr>
            <a:picLocks noChangeAspect="1" noChangeArrowheads="1"/>
          </p:cNvPicPr>
          <p:nvPr/>
        </p:nvPicPr>
        <p:blipFill>
          <a:blip r:embed="rId2" cstate="print"/>
          <a:srcRect l="31741" t="57117" r="26669" b="7971"/>
          <a:stretch>
            <a:fillRect/>
          </a:stretch>
        </p:blipFill>
        <p:spPr bwMode="auto">
          <a:xfrm>
            <a:off x="533400" y="1066800"/>
            <a:ext cx="4337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Ram Force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4924425"/>
            <a:ext cx="4957762" cy="1025525"/>
          </a:xfrm>
        </p:spPr>
        <p:txBody>
          <a:bodyPr rtlCol="0">
            <a:normAutofit fontScale="92500" lnSpcReduction="20000"/>
          </a:bodyPr>
          <a:lstStyle/>
          <a:p>
            <a:pPr marL="171450" indent="-1714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171450" indent="-1714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Variation </a:t>
            </a:r>
            <a:r>
              <a:rPr lang="en-US" sz="2400" dirty="0"/>
              <a:t>of Ram Force with ram stroke and die angle.</a:t>
            </a:r>
          </a:p>
        </p:txBody>
      </p:sp>
      <p:pic>
        <p:nvPicPr>
          <p:cNvPr id="14340" name="Picture 4" descr="~MAX1629"/>
          <p:cNvPicPr>
            <a:picLocks noChangeAspect="1" noChangeArrowheads="1"/>
          </p:cNvPicPr>
          <p:nvPr/>
        </p:nvPicPr>
        <p:blipFill>
          <a:blip r:embed="rId2" cstate="print"/>
          <a:srcRect l="31055" t="66946" r="30058" b="12569"/>
          <a:stretch>
            <a:fillRect/>
          </a:stretch>
        </p:blipFill>
        <p:spPr bwMode="auto">
          <a:xfrm>
            <a:off x="892175" y="1143000"/>
            <a:ext cx="5327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~MAX5878"/>
          <p:cNvPicPr>
            <a:picLocks noChangeAspect="1" noChangeArrowheads="1"/>
          </p:cNvPicPr>
          <p:nvPr/>
        </p:nvPicPr>
        <p:blipFill>
          <a:blip r:embed="rId3" cstate="print"/>
          <a:srcRect l="31055" t="18205" r="45015" b="66254"/>
          <a:stretch>
            <a:fillRect/>
          </a:stretch>
        </p:blipFill>
        <p:spPr bwMode="auto">
          <a:xfrm>
            <a:off x="6242050" y="3733800"/>
            <a:ext cx="2362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/>
              <a:t>EXTRUSION</a:t>
            </a:r>
          </a:p>
        </p:txBody>
      </p:sp>
      <p:sp>
        <p:nvSpPr>
          <p:cNvPr id="15363" name="Picture 5"/>
          <p:cNvSpPr>
            <a:spLocks noGrp="1" noChangeAspect="1" noChangeArrowheads="1"/>
          </p:cNvSpPr>
          <p:nvPr>
            <p:ph idx="1"/>
          </p:nvPr>
        </p:nvSpPr>
        <p:spPr>
          <a:xfrm>
            <a:off x="1403350" y="1384300"/>
            <a:ext cx="6624638" cy="538003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Extrusion Processes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700213"/>
            <a:ext cx="800735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Hot extrusion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Keeping the processing temperature to above the re-crystalline temperature. Reducing the ram force, increasing the ram speed, and reduction of grain flow characteristics. Controlling the cooling is a problem. Glass may be used as a lubricant.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Cold extrusion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Often used to produce discrete parts. Increase strength due to strain hardening, close tolerances, improved surface finish, absence of oxide layer and high production rates.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2300" y="484188"/>
            <a:ext cx="7945438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Extrusion Temperature Ranges for Various Metals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42988" y="2143125"/>
          <a:ext cx="7019925" cy="3184525"/>
        </p:xfrm>
        <a:graphic>
          <a:graphicData uri="http://schemas.openxmlformats.org/presentationml/2006/ole">
            <p:oleObj spid="_x0000_s1026" name="Document" r:id="rId3" imgW="2494788" imgH="114909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is Forging?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It`s a term used for shaping metals and alloys using localized compressive forces.</a:t>
            </a:r>
          </a:p>
          <a:p>
            <a:pPr eaLnBrk="1" hangingPunct="1"/>
            <a:r>
              <a:rPr lang="en-US" sz="1800" smtClean="0"/>
              <a:t>Stresses induced &gt; Yield strength</a:t>
            </a:r>
          </a:p>
          <a:p>
            <a:pPr eaLnBrk="1" hangingPunct="1"/>
            <a:r>
              <a:rPr lang="en-US" sz="1800" smtClean="0"/>
              <a:t>Strain Hardening</a:t>
            </a:r>
          </a:p>
          <a:p>
            <a:pPr eaLnBrk="1" hangingPunct="1"/>
            <a:r>
              <a:rPr lang="en-US" sz="1800" smtClean="0"/>
              <a:t>Type of loading – Compressive, Bending, Shear, Combination of these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3449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286000" y="60198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http://product-image.tradeindia.com/00245643/b/Shaft-Forging-Process.jpg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Impact Extrusion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Impact extrusion is performed at higher speeds and shorter strokes than conventional extrusion.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It is for making discrete parts.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 making thin wall-thickness items by permitting large deformation at high speed.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009650"/>
            <a:ext cx="74660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5600" y="5848350"/>
            <a:ext cx="82470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</a:tabLst>
            </a:pPr>
            <a:r>
              <a:rPr lang="en-GB" sz="1500" b="1">
                <a:latin typeface="Times New Roman" pitchFamily="18" charset="0"/>
              </a:rPr>
              <a:t>Figure 15.14  Schematic illustration of the impact-extrusion process.  The extruded parts are stripped by the use of a stripper plate, because they tend to stick to the punch.</a:t>
            </a:r>
          </a:p>
        </p:txBody>
      </p:sp>
      <p:sp>
        <p:nvSpPr>
          <p:cNvPr id="358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08175" y="158750"/>
            <a:ext cx="5973763" cy="1038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Impact Extrusion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Impact Extrusion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~MAX5281"/>
          <p:cNvPicPr>
            <a:picLocks noChangeAspect="1" noChangeArrowheads="1"/>
          </p:cNvPicPr>
          <p:nvPr/>
        </p:nvPicPr>
        <p:blipFill>
          <a:blip r:embed="rId2" cstate="print"/>
          <a:srcRect l="12907" t="49992" r="6892" b="10332"/>
          <a:stretch>
            <a:fillRect/>
          </a:stretch>
        </p:blipFill>
        <p:spPr bwMode="auto">
          <a:xfrm>
            <a:off x="838200" y="990600"/>
            <a:ext cx="75438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5000" y="3505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Forward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19800" y="3505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backward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72200" y="541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combination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2804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Examples of Impact Extrusion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908175"/>
            <a:ext cx="86391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3713" y="5918200"/>
            <a:ext cx="7812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1500" b="1">
                <a:latin typeface="Times New Roman" pitchFamily="18" charset="0"/>
              </a:rPr>
              <a:t>Figure 15.15  (a) Two examples of products made by impact extrusion. (b) and (c) Impact extrusion of a collapsible tube by the </a:t>
            </a:r>
            <a:r>
              <a:rPr lang="en-GB" sz="1500" b="1" i="1">
                <a:latin typeface="Times New Roman" pitchFamily="18" charset="0"/>
              </a:rPr>
              <a:t>Hooker process.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44475"/>
            <a:ext cx="8496300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Cold Extruded Spark Plug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23988"/>
            <a:ext cx="47688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31825" y="4327525"/>
            <a:ext cx="40878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500" b="1">
                <a:latin typeface="Times New Roman" pitchFamily="18" charset="0"/>
              </a:rPr>
              <a:t>Figure 15.12  Production steps for a cold extruded spark plug. 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1355725"/>
            <a:ext cx="386556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7488" y="5502275"/>
            <a:ext cx="47180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828675" rtl="0" eaLnBrk="0" hangingPunct="0">
              <a:lnSpc>
                <a:spcPct val="85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500" b="1">
                <a:latin typeface="Times New Roman" pitchFamily="18" charset="0"/>
              </a:rPr>
              <a:t>Figure 15.13  A cross-section of the metal part in Fig. 15.12, showing the grain flow pattern.  </a:t>
            </a:r>
          </a:p>
        </p:txBody>
      </p:sp>
      <p:sp>
        <p:nvSpPr>
          <p:cNvPr id="7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5410200" y="64008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For more detail contact </a:t>
            </a: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us</a:t>
            </a:r>
            <a:endParaRPr lang="en-IN" sz="2000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Categories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Hot forging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2000" smtClean="0"/>
              <a:t>Cold forging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43400"/>
            <a:ext cx="2352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820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133600" y="60960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http://www.coldforge.com/img/Cfp1.gif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5715000" y="61722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http://www.coldforge.com/img/Cfp1.gif</a:t>
            </a:r>
          </a:p>
        </p:txBody>
      </p:sp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8288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3048000" y="3352800"/>
            <a:ext cx="3276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  <a:hlinkClick r:id="rId6"/>
              </a:rPr>
              <a:t>http://www.paul-chen-swords.com/content/images/katana-forging-</a:t>
            </a:r>
            <a:endParaRPr lang="en-US" sz="1000">
              <a:latin typeface="Perpetua" pitchFamily="18" charset="0"/>
            </a:endParaRPr>
          </a:p>
          <a:p>
            <a:r>
              <a:rPr lang="en-US" sz="1000">
                <a:latin typeface="Perpetua" pitchFamily="18" charset="0"/>
              </a:rPr>
              <a:t>process-1-rough-forging.jpg</a:t>
            </a:r>
          </a:p>
        </p:txBody>
      </p:sp>
      <p:pic>
        <p:nvPicPr>
          <p:cNvPr id="82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8288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6019800" y="33528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http://www.verdigrismetals.co.uk/work%20being%20made/hot%20forged%20steel%201.jpg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Forging Materials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Almost all metals and alloys can be forged.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Ferrous alloys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Aluminum alloys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Brass and Bronze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Copper alloys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Titanium alloys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happens in forging?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752600"/>
            <a:ext cx="4314825" cy="3330575"/>
          </a:xfrm>
          <a:noFill/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895600" y="5257800"/>
            <a:ext cx="2819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http://www.sssforge.com/images/pic-01.jpg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Forging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Hammer Forging (Flat Die)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34290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676400" y="62484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http://rrforging.com/yahoo_site_admin/assets/images/forge3.354112844_std.jpg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562600" y="2819400"/>
            <a:ext cx="2895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Instantaneous Load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Intermittent blows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Steam or Air pressure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Poor surface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Forging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 Forging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			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574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990600" y="60960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http://img2.tradeget.com/forginghammer%5CWJ0Y6F6G1forging_manipulator_with_open_die_forging_press.jpg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4572000" y="2362200"/>
            <a:ext cx="3886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Slow continuous pressure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Pressure extends deep into material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Greater proportion of energy </a:t>
            </a:r>
          </a:p>
          <a:p>
            <a:r>
              <a:rPr lang="en-US">
                <a:latin typeface="Perpetua" pitchFamily="18" charset="0"/>
              </a:rPr>
              <a:t>transferred to material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Better surface finish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Forging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Die Forging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1905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85800" y="4419600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http://www.firthrixson.com/images/forgings.jpg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828800"/>
            <a:ext cx="4268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733800" y="38100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Perpetua" pitchFamily="18" charset="0"/>
              </a:rPr>
              <a:t>http://www.msm.cam.ac.uk/doitpoms/tlplib/metal-forming-2/figures/closeddieforge_sml.jpg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219200" y="47244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685800" y="4800600"/>
            <a:ext cx="7848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Material is forced to fill the recessions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Complex shapes can be obtained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Perpet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Close dimensional tolerances can be achieved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</TotalTime>
  <Words>754</Words>
  <Application>Microsoft Office PowerPoint</Application>
  <PresentationFormat>On-screen Show (4:3)</PresentationFormat>
  <Paragraphs>182</Paragraphs>
  <Slides>34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Equity</vt:lpstr>
      <vt:lpstr>Document</vt:lpstr>
      <vt:lpstr>Forging</vt:lpstr>
      <vt:lpstr>CO</vt:lpstr>
      <vt:lpstr>What is Forging?</vt:lpstr>
      <vt:lpstr>Categories</vt:lpstr>
      <vt:lpstr>Forging Materials</vt:lpstr>
      <vt:lpstr>What happens in forging?</vt:lpstr>
      <vt:lpstr>Types of Forging</vt:lpstr>
      <vt:lpstr>Types of Forging</vt:lpstr>
      <vt:lpstr>Types of Forging</vt:lpstr>
      <vt:lpstr>Forging as compared to other manufacturing Processes</vt:lpstr>
      <vt:lpstr>Advantages</vt:lpstr>
      <vt:lpstr>Advantages</vt:lpstr>
      <vt:lpstr>Disadvantages</vt:lpstr>
      <vt:lpstr>Slide 14</vt:lpstr>
      <vt:lpstr>EXTRUSION</vt:lpstr>
      <vt:lpstr>CO</vt:lpstr>
      <vt:lpstr>Extrusion</vt:lpstr>
      <vt:lpstr>EXTRUSIONS</vt:lpstr>
      <vt:lpstr>STANDARD EXTRUSIONS</vt:lpstr>
      <vt:lpstr>Extrusions</vt:lpstr>
      <vt:lpstr>Types of Extrusion</vt:lpstr>
      <vt:lpstr>Direct Extrusion</vt:lpstr>
      <vt:lpstr>Direct Extrusion</vt:lpstr>
      <vt:lpstr>Indirect Extrusion</vt:lpstr>
      <vt:lpstr>Indirect Extrusion</vt:lpstr>
      <vt:lpstr>Ram Force</vt:lpstr>
      <vt:lpstr>EXTRUSION</vt:lpstr>
      <vt:lpstr>Extrusion Processes</vt:lpstr>
      <vt:lpstr>Extrusion Temperature Ranges for Various Metals</vt:lpstr>
      <vt:lpstr>Impact Extrusion</vt:lpstr>
      <vt:lpstr>Impact Extrusion</vt:lpstr>
      <vt:lpstr>Impact Extrusion</vt:lpstr>
      <vt:lpstr>Examples of Impact Extrusion</vt:lpstr>
      <vt:lpstr>Cold Extruded Spark Plug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PCP</dc:creator>
  <cp:lastModifiedBy>ADMIN</cp:lastModifiedBy>
  <cp:revision>45</cp:revision>
  <dcterms:created xsi:type="dcterms:W3CDTF">2006-08-16T00:00:00Z</dcterms:created>
  <dcterms:modified xsi:type="dcterms:W3CDTF">2017-05-30T13:50:19Z</dcterms:modified>
</cp:coreProperties>
</file>